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6" r:id="rId4"/>
    <p:sldId id="264" r:id="rId5"/>
    <p:sldId id="267" r:id="rId6"/>
    <p:sldId id="257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3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70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jpe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63.xml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5.jpeg"/><Relationship Id="rId3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image" Target="../media/image8.jpe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jpeg"/><Relationship Id="rId8" Type="http://schemas.openxmlformats.org/officeDocument/2006/relationships/image" Target="../media/image20.jpeg"/><Relationship Id="rId7" Type="http://schemas.openxmlformats.org/officeDocument/2006/relationships/image" Target="../media/image19.jpeg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6.xml"/><Relationship Id="rId11" Type="http://schemas.openxmlformats.org/officeDocument/2006/relationships/image" Target="../media/image23.GIF"/><Relationship Id="rId10" Type="http://schemas.openxmlformats.org/officeDocument/2006/relationships/image" Target="../media/image22.jpeg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7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2.jpeg"/><Relationship Id="rId8" Type="http://schemas.openxmlformats.org/officeDocument/2006/relationships/image" Target="../media/image7.png"/><Relationship Id="rId7" Type="http://schemas.openxmlformats.org/officeDocument/2006/relationships/image" Target="../media/image31.png"/><Relationship Id="rId6" Type="http://schemas.openxmlformats.org/officeDocument/2006/relationships/image" Target="../media/image30.png"/><Relationship Id="rId5" Type="http://schemas.openxmlformats.org/officeDocument/2006/relationships/image" Target="../media/image10.png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68.xml"/><Relationship Id="rId1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9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image" Target="../media/image38.png"/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hyperlink" Target="https://zhuanlan.zhihu.com/p/702587845" TargetMode="External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image" Target="../media/image42.png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FOURIER LOGO-Standard Colour_E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6300" y="569595"/>
            <a:ext cx="1718310" cy="2400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870" y="2540635"/>
            <a:ext cx="899795" cy="5715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585" y="3425190"/>
            <a:ext cx="834390" cy="755650"/>
          </a:xfrm>
          <a:prstGeom prst="rect">
            <a:avLst/>
          </a:prstGeom>
        </p:spPr>
      </p:pic>
      <p:cxnSp>
        <p:nvCxnSpPr>
          <p:cNvPr id="17" name="曲线连接符 16"/>
          <p:cNvCxnSpPr/>
          <p:nvPr/>
        </p:nvCxnSpPr>
        <p:spPr>
          <a:xfrm rot="5400000">
            <a:off x="3482975" y="2842895"/>
            <a:ext cx="537845" cy="502920"/>
          </a:xfrm>
          <a:prstGeom prst="curvedConnector3">
            <a:avLst>
              <a:gd name="adj1" fmla="val 7963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9" name="图片 5" descr="V1lowerbody.4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187633" y="1734503"/>
            <a:ext cx="2773045" cy="3295015"/>
          </a:xfrm>
          <a:prstGeom prst="rect">
            <a:avLst/>
          </a:prstGeom>
        </p:spPr>
      </p:pic>
      <p:cxnSp>
        <p:nvCxnSpPr>
          <p:cNvPr id="26" name="曲线连接符 25"/>
          <p:cNvCxnSpPr>
            <a:stCxn id="13" idx="3"/>
            <a:endCxn id="19" idx="1"/>
          </p:cNvCxnSpPr>
          <p:nvPr/>
        </p:nvCxnSpPr>
        <p:spPr>
          <a:xfrm flipV="1">
            <a:off x="3863975" y="3382010"/>
            <a:ext cx="1323975" cy="421005"/>
          </a:xfrm>
          <a:prstGeom prst="curvedConnector3">
            <a:avLst>
              <a:gd name="adj1" fmla="val 5002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1005" y="3297555"/>
            <a:ext cx="835660" cy="834390"/>
          </a:xfrm>
          <a:prstGeom prst="rect">
            <a:avLst/>
          </a:prstGeom>
        </p:spPr>
      </p:pic>
      <p:cxnSp>
        <p:nvCxnSpPr>
          <p:cNvPr id="28" name="曲线连接符 27"/>
          <p:cNvCxnSpPr>
            <a:stCxn id="27" idx="1"/>
            <a:endCxn id="12" idx="1"/>
          </p:cNvCxnSpPr>
          <p:nvPr/>
        </p:nvCxnSpPr>
        <p:spPr>
          <a:xfrm rot="10800000">
            <a:off x="1626870" y="2826385"/>
            <a:ext cx="64135" cy="888365"/>
          </a:xfrm>
          <a:prstGeom prst="curvedConnector3">
            <a:avLst>
              <a:gd name="adj1" fmla="val 471287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2517140" y="2552065"/>
            <a:ext cx="643255" cy="4838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000"/>
              <a:t>/</a:t>
            </a:r>
            <a:endParaRPr lang="en-US" altLang="zh-CN" sz="40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84195" y="2482215"/>
            <a:ext cx="779780" cy="6883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7990" y="379730"/>
            <a:ext cx="2117090" cy="619760"/>
          </a:xfrm>
          <a:prstGeom prst="rect">
            <a:avLst/>
          </a:prstGeom>
        </p:spPr>
      </p:pic>
      <p:pic>
        <p:nvPicPr>
          <p:cNvPr id="9" name="图片 8" descr="bbb74cbc050b5a0584cb1aff8ef7b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8829675" y="1567815"/>
            <a:ext cx="2701290" cy="3602990"/>
          </a:xfrm>
          <a:prstGeom prst="rect">
            <a:avLst/>
          </a:prstGeom>
        </p:spPr>
      </p:pic>
      <p:cxnSp>
        <p:nvCxnSpPr>
          <p:cNvPr id="10" name="曲线连接符 9"/>
          <p:cNvCxnSpPr>
            <a:stCxn id="19" idx="3"/>
            <a:endCxn id="9" idx="3"/>
          </p:cNvCxnSpPr>
          <p:nvPr/>
        </p:nvCxnSpPr>
        <p:spPr>
          <a:xfrm flipV="1">
            <a:off x="7960995" y="3369310"/>
            <a:ext cx="868680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1097280" y="2396490"/>
            <a:ext cx="3307080" cy="184531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99820" y="2395855"/>
            <a:ext cx="659765" cy="361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硬件</a:t>
            </a:r>
            <a:endParaRPr lang="zh-CN" altLang="en-US" sz="1400"/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2997835" y="986155"/>
            <a:ext cx="993775" cy="1404620"/>
          </a:xfrm>
          <a:prstGeom prst="rect">
            <a:avLst/>
          </a:prstGeom>
        </p:spPr>
      </p:pic>
      <p:pic>
        <p:nvPicPr>
          <p:cNvPr id="35" name="图片 34"/>
          <p:cNvPicPr/>
          <p:nvPr/>
        </p:nvPicPr>
        <p:blipFill>
          <a:blip r:embed="rId10"/>
          <a:stretch>
            <a:fillRect/>
          </a:stretch>
        </p:blipFill>
        <p:spPr>
          <a:xfrm>
            <a:off x="1407795" y="1206500"/>
            <a:ext cx="1228090" cy="956310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1099820" y="918845"/>
            <a:ext cx="3318510" cy="138112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1116330" y="918845"/>
            <a:ext cx="659765" cy="361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机械</a:t>
            </a:r>
            <a:endParaRPr lang="zh-CN" altLang="en-US" sz="1400"/>
          </a:p>
        </p:txBody>
      </p:sp>
      <p:pic>
        <p:nvPicPr>
          <p:cNvPr id="38" name="图片 3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83995" y="4672330"/>
            <a:ext cx="1403985" cy="131127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1097280" y="4393565"/>
            <a:ext cx="3307080" cy="184531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1099820" y="4378325"/>
            <a:ext cx="659765" cy="361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视觉</a:t>
            </a:r>
            <a:endParaRPr lang="zh-CN" altLang="en-US" sz="1400"/>
          </a:p>
        </p:txBody>
      </p:sp>
    </p:spTree>
    <p:custDataLst>
      <p:tags r:id="rId1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/>
          <p:nvPr/>
        </p:nvPicPr>
        <p:blipFill>
          <a:blip r:embed="rId1"/>
        </p:blipFill>
        <p:spPr>
          <a:xfrm>
            <a:off x="707231" y="1512888"/>
            <a:ext cx="5067617" cy="3519804"/>
          </a:xfrm>
          <a:prstGeom prst="rect">
            <a:avLst/>
          </a:prstGeom>
        </p:spPr>
      </p:pic>
      <p:pic>
        <p:nvPicPr>
          <p:cNvPr id="4" name="图片 3" descr="FOURIER LOGO-Standard Colour_E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" y="569595"/>
            <a:ext cx="1718310" cy="2400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82980" y="9531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电机</a:t>
            </a:r>
            <a:r>
              <a:rPr lang="en-US" altLang="zh-CN"/>
              <a:t>Ethernet</a:t>
            </a:r>
            <a:r>
              <a:rPr lang="zh-CN" altLang="en-US"/>
              <a:t>协议机理</a:t>
            </a:r>
            <a:r>
              <a:rPr lang="zh-CN" altLang="en-US"/>
              <a:t>说明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120265" y="5082540"/>
            <a:ext cx="2241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win/linux/mac</a:t>
            </a:r>
            <a:r>
              <a:rPr lang="zh-CN" altLang="en-US"/>
              <a:t>对比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185" y="288925"/>
            <a:ext cx="4305300" cy="275399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926580" y="31134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Ethernet</a:t>
            </a:r>
            <a:r>
              <a:rPr lang="zh-CN" altLang="en-US"/>
              <a:t>实现了物理层的</a:t>
            </a:r>
            <a:r>
              <a:rPr lang="zh-CN" altLang="en-US"/>
              <a:t>隔离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674485" y="5845175"/>
            <a:ext cx="4568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ym typeface="+mn-ea"/>
              </a:rPr>
              <a:t>Ethernet</a:t>
            </a:r>
            <a:r>
              <a:rPr lang="zh-CN" altLang="en-US" sz="1400">
                <a:sym typeface="+mn-ea"/>
              </a:rPr>
              <a:t>的极低延时，同时还有自动协商，在菊花链（Daisy Chain）配置中的切换性能非常出色等性质</a:t>
            </a:r>
            <a:endParaRPr lang="zh-CN" altLang="en-US" sz="1400">
              <a:sym typeface="+mn-ea"/>
            </a:endParaRPr>
          </a:p>
        </p:txBody>
      </p:sp>
      <p:pic>
        <p:nvPicPr>
          <p:cNvPr id="12" name="图片 12" descr="77e38576df3a046b3a8f9beb3122b46e_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3185" y="3481705"/>
            <a:ext cx="4377055" cy="23139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FOURIER LOGO-Standard Colour_E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6300" y="569595"/>
            <a:ext cx="1718310" cy="2400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60" y="1727835"/>
            <a:ext cx="1765300" cy="112141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510" y="3241675"/>
            <a:ext cx="1381760" cy="125095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062990" y="6196965"/>
            <a:ext cx="102400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fsa</a:t>
            </a:r>
            <a:r>
              <a:rPr lang="zh-CN" altLang="en-US"/>
              <a:t>系列电机采用</a:t>
            </a:r>
            <a:r>
              <a:rPr lang="en-US" altLang="zh-CN"/>
              <a:t>Ethernet</a:t>
            </a:r>
            <a:r>
              <a:rPr lang="zh-CN" altLang="en-US"/>
              <a:t>协议通讯，所以只需要上位机接交换机级联电机即可，接线控制</a:t>
            </a:r>
            <a:r>
              <a:rPr lang="zh-CN" altLang="en-US"/>
              <a:t>简单</a:t>
            </a:r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25805" y="1292860"/>
            <a:ext cx="1633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DPX RDK X3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2937510" y="4535170"/>
            <a:ext cx="1633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千兆</a:t>
            </a:r>
            <a:r>
              <a:rPr lang="zh-CN" altLang="en-US"/>
              <a:t>交换机</a:t>
            </a:r>
            <a:endParaRPr lang="zh-CN" altLang="en-US"/>
          </a:p>
        </p:txBody>
      </p:sp>
      <p:cxnSp>
        <p:nvCxnSpPr>
          <p:cNvPr id="17" name="曲线连接符 16"/>
          <p:cNvCxnSpPr>
            <a:endCxn id="13" idx="0"/>
          </p:cNvCxnSpPr>
          <p:nvPr/>
        </p:nvCxnSpPr>
        <p:spPr>
          <a:xfrm rot="5400000">
            <a:off x="3454400" y="2462530"/>
            <a:ext cx="953135" cy="60452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9" name="图片 5" descr="V1lowerbody.4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187633" y="1734503"/>
            <a:ext cx="2773045" cy="3295015"/>
          </a:xfrm>
          <a:prstGeom prst="rect">
            <a:avLst/>
          </a:prstGeom>
        </p:spPr>
      </p:pic>
      <p:cxnSp>
        <p:nvCxnSpPr>
          <p:cNvPr id="20" name="曲线连接符 19"/>
          <p:cNvCxnSpPr/>
          <p:nvPr/>
        </p:nvCxnSpPr>
        <p:spPr>
          <a:xfrm rot="10800000">
            <a:off x="5267325" y="1487170"/>
            <a:ext cx="1478915" cy="795020"/>
          </a:xfrm>
          <a:prstGeom prst="curvedConnector3">
            <a:avLst>
              <a:gd name="adj1" fmla="val 4997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267325" y="1199515"/>
            <a:ext cx="1440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fsa80-29e</a:t>
            </a:r>
            <a:endParaRPr lang="en-US" altLang="zh-CN"/>
          </a:p>
        </p:txBody>
      </p:sp>
      <p:cxnSp>
        <p:nvCxnSpPr>
          <p:cNvPr id="22" name="曲线连接符 21"/>
          <p:cNvCxnSpPr/>
          <p:nvPr/>
        </p:nvCxnSpPr>
        <p:spPr>
          <a:xfrm flipV="1">
            <a:off x="7282180" y="1741805"/>
            <a:ext cx="848360" cy="508000"/>
          </a:xfrm>
          <a:prstGeom prst="curvedConnector3">
            <a:avLst>
              <a:gd name="adj1" fmla="val 50075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7340600" y="1292860"/>
            <a:ext cx="1440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fsa60-43e</a:t>
            </a:r>
            <a:endParaRPr lang="en-US" altLang="zh-CN"/>
          </a:p>
        </p:txBody>
      </p:sp>
      <p:cxnSp>
        <p:nvCxnSpPr>
          <p:cNvPr id="24" name="曲线连接符 23"/>
          <p:cNvCxnSpPr/>
          <p:nvPr/>
        </p:nvCxnSpPr>
        <p:spPr>
          <a:xfrm>
            <a:off x="7255510" y="4018915"/>
            <a:ext cx="841375" cy="814705"/>
          </a:xfrm>
          <a:prstGeom prst="curvedConnector3">
            <a:avLst>
              <a:gd name="adj1" fmla="val 50038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7212330" y="4903470"/>
            <a:ext cx="1440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fsa45-30e</a:t>
            </a:r>
            <a:endParaRPr lang="en-US" altLang="zh-CN"/>
          </a:p>
        </p:txBody>
      </p:sp>
      <p:cxnSp>
        <p:nvCxnSpPr>
          <p:cNvPr id="26" name="曲线连接符 25"/>
          <p:cNvCxnSpPr>
            <a:stCxn id="13" idx="3"/>
          </p:cNvCxnSpPr>
          <p:nvPr/>
        </p:nvCxnSpPr>
        <p:spPr>
          <a:xfrm flipV="1">
            <a:off x="4319270" y="3044190"/>
            <a:ext cx="864870" cy="82296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025" y="3189605"/>
            <a:ext cx="1338580" cy="1336040"/>
          </a:xfrm>
          <a:prstGeom prst="rect">
            <a:avLst/>
          </a:prstGeom>
        </p:spPr>
      </p:pic>
      <p:cxnSp>
        <p:nvCxnSpPr>
          <p:cNvPr id="28" name="曲线连接符 27"/>
          <p:cNvCxnSpPr>
            <a:stCxn id="27" idx="1"/>
            <a:endCxn id="12" idx="1"/>
          </p:cNvCxnSpPr>
          <p:nvPr/>
        </p:nvCxnSpPr>
        <p:spPr>
          <a:xfrm rot="10800000">
            <a:off x="695960" y="2288540"/>
            <a:ext cx="139065" cy="1569085"/>
          </a:xfrm>
          <a:prstGeom prst="curvedConnector3">
            <a:avLst>
              <a:gd name="adj1" fmla="val 271233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2461260" y="1805305"/>
            <a:ext cx="6731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600"/>
              <a:t>/</a:t>
            </a:r>
            <a:endParaRPr lang="en-US" altLang="zh-CN" sz="66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7510" y="1706880"/>
            <a:ext cx="1295400" cy="11423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767965" y="1292860"/>
            <a:ext cx="1633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Jetson </a:t>
            </a:r>
            <a:r>
              <a:rPr lang="en-US" altLang="zh-CN"/>
              <a:t>orin nx</a:t>
            </a:r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7990" y="379730"/>
            <a:ext cx="2117090" cy="619760"/>
          </a:xfrm>
          <a:prstGeom prst="rect">
            <a:avLst/>
          </a:prstGeom>
        </p:spPr>
      </p:pic>
      <p:pic>
        <p:nvPicPr>
          <p:cNvPr id="9" name="图片 8" descr="bbb74cbc050b5a0584cb1aff8ef7b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8829675" y="1567815"/>
            <a:ext cx="2701290" cy="3602990"/>
          </a:xfrm>
          <a:prstGeom prst="rect">
            <a:avLst/>
          </a:prstGeom>
        </p:spPr>
      </p:pic>
      <p:cxnSp>
        <p:nvCxnSpPr>
          <p:cNvPr id="10" name="曲线连接符 9"/>
          <p:cNvCxnSpPr>
            <a:stCxn id="19" idx="3"/>
            <a:endCxn id="9" idx="3"/>
          </p:cNvCxnSpPr>
          <p:nvPr/>
        </p:nvCxnSpPr>
        <p:spPr>
          <a:xfrm flipV="1">
            <a:off x="7960995" y="3369310"/>
            <a:ext cx="868680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9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12" descr="ALEXBOT LOGO "/>
          <p:cNvPicPr>
            <a:picLocks noChangeAspect="1"/>
          </p:cNvPicPr>
          <p:nvPr/>
        </p:nvPicPr>
        <p:blipFill>
          <a:blip r:embed="rId1"/>
          <a:srcRect l="16964" t="6221" r="18411" b="18057"/>
          <a:stretch>
            <a:fillRect/>
          </a:stretch>
        </p:blipFill>
        <p:spPr>
          <a:xfrm>
            <a:off x="740410" y="681990"/>
            <a:ext cx="1186180" cy="1218565"/>
          </a:xfrm>
          <a:prstGeom prst="rect">
            <a:avLst/>
          </a:prstGeom>
        </p:spPr>
      </p:pic>
      <p:pic>
        <p:nvPicPr>
          <p:cNvPr id="4" name="图片 12" descr="ALEXBOT LOGO "/>
          <p:cNvPicPr>
            <a:picLocks noChangeAspect="1"/>
          </p:cNvPicPr>
          <p:nvPr/>
        </p:nvPicPr>
        <p:blipFill>
          <a:blip r:embed="rId1"/>
          <a:srcRect l="11261" t="80897" r="12057"/>
          <a:stretch>
            <a:fillRect/>
          </a:stretch>
        </p:blipFill>
        <p:spPr>
          <a:xfrm>
            <a:off x="1850390" y="929640"/>
            <a:ext cx="4038600" cy="88138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5"/>
          <p:cNvPicPr>
            <a:picLocks noChangeAspect="1"/>
          </p:cNvPicPr>
          <p:nvPr/>
        </p:nvPicPr>
        <p:blipFill>
          <a:blip r:embed="rId1"/>
          <a:srcRect l="39791" r="37270"/>
          <a:stretch>
            <a:fillRect/>
          </a:stretch>
        </p:blipFill>
        <p:spPr>
          <a:xfrm>
            <a:off x="1746885" y="861060"/>
            <a:ext cx="751205" cy="1599565"/>
          </a:xfrm>
          <a:prstGeom prst="rect">
            <a:avLst/>
          </a:prstGeom>
        </p:spPr>
      </p:pic>
      <p:pic>
        <p:nvPicPr>
          <p:cNvPr id="5" name="图片 4" descr="10"/>
          <p:cNvPicPr>
            <a:picLocks noChangeAspect="1"/>
          </p:cNvPicPr>
          <p:nvPr/>
        </p:nvPicPr>
        <p:blipFill>
          <a:blip r:embed="rId2"/>
          <a:srcRect l="39128" r="37296"/>
          <a:stretch>
            <a:fillRect/>
          </a:stretch>
        </p:blipFill>
        <p:spPr>
          <a:xfrm>
            <a:off x="2498090" y="862330"/>
            <a:ext cx="669925" cy="1598295"/>
          </a:xfrm>
          <a:prstGeom prst="rect">
            <a:avLst/>
          </a:prstGeom>
        </p:spPr>
      </p:pic>
      <p:pic>
        <p:nvPicPr>
          <p:cNvPr id="6" name="图片 5" descr="15"/>
          <p:cNvPicPr>
            <a:picLocks noChangeAspect="1"/>
          </p:cNvPicPr>
          <p:nvPr/>
        </p:nvPicPr>
        <p:blipFill>
          <a:blip r:embed="rId3"/>
          <a:srcRect l="39705" r="36266"/>
          <a:stretch>
            <a:fillRect/>
          </a:stretch>
        </p:blipFill>
        <p:spPr>
          <a:xfrm>
            <a:off x="3163570" y="862330"/>
            <a:ext cx="709295" cy="1600835"/>
          </a:xfrm>
          <a:prstGeom prst="rect">
            <a:avLst/>
          </a:prstGeom>
        </p:spPr>
      </p:pic>
      <p:pic>
        <p:nvPicPr>
          <p:cNvPr id="7" name="图片 6" descr="20"/>
          <p:cNvPicPr>
            <a:picLocks noChangeAspect="1"/>
          </p:cNvPicPr>
          <p:nvPr/>
        </p:nvPicPr>
        <p:blipFill>
          <a:blip r:embed="rId4"/>
          <a:srcRect l="40872" r="36756"/>
          <a:stretch>
            <a:fillRect/>
          </a:stretch>
        </p:blipFill>
        <p:spPr>
          <a:xfrm>
            <a:off x="3853815" y="863600"/>
            <a:ext cx="648335" cy="1599565"/>
          </a:xfrm>
          <a:prstGeom prst="rect">
            <a:avLst/>
          </a:prstGeom>
        </p:spPr>
      </p:pic>
      <p:pic>
        <p:nvPicPr>
          <p:cNvPr id="8" name="图片 7" descr="25"/>
          <p:cNvPicPr>
            <a:picLocks noChangeAspect="1"/>
          </p:cNvPicPr>
          <p:nvPr/>
        </p:nvPicPr>
        <p:blipFill>
          <a:blip r:embed="rId5"/>
          <a:srcRect l="38908" r="38214"/>
          <a:stretch>
            <a:fillRect/>
          </a:stretch>
        </p:blipFill>
        <p:spPr>
          <a:xfrm>
            <a:off x="4516755" y="862330"/>
            <a:ext cx="622300" cy="1599565"/>
          </a:xfrm>
          <a:prstGeom prst="rect">
            <a:avLst/>
          </a:prstGeom>
        </p:spPr>
      </p:pic>
      <p:pic>
        <p:nvPicPr>
          <p:cNvPr id="9" name="图片 8" descr="30"/>
          <p:cNvPicPr>
            <a:picLocks noChangeAspect="1"/>
          </p:cNvPicPr>
          <p:nvPr/>
        </p:nvPicPr>
        <p:blipFill>
          <a:blip r:embed="rId6"/>
          <a:srcRect l="37609" r="35980"/>
          <a:stretch>
            <a:fillRect/>
          </a:stretch>
        </p:blipFill>
        <p:spPr>
          <a:xfrm>
            <a:off x="1746885" y="2458085"/>
            <a:ext cx="751840" cy="1598295"/>
          </a:xfrm>
          <a:prstGeom prst="rect">
            <a:avLst/>
          </a:prstGeom>
        </p:spPr>
      </p:pic>
      <p:pic>
        <p:nvPicPr>
          <p:cNvPr id="10" name="图片 9" descr="35"/>
          <p:cNvPicPr>
            <a:picLocks noChangeAspect="1"/>
          </p:cNvPicPr>
          <p:nvPr/>
        </p:nvPicPr>
        <p:blipFill>
          <a:blip r:embed="rId7"/>
          <a:srcRect l="39839" r="36110"/>
          <a:stretch>
            <a:fillRect/>
          </a:stretch>
        </p:blipFill>
        <p:spPr>
          <a:xfrm>
            <a:off x="2498725" y="2458085"/>
            <a:ext cx="683895" cy="1599565"/>
          </a:xfrm>
          <a:prstGeom prst="rect">
            <a:avLst/>
          </a:prstGeom>
        </p:spPr>
      </p:pic>
      <p:pic>
        <p:nvPicPr>
          <p:cNvPr id="11" name="图片 10" descr="40"/>
          <p:cNvPicPr>
            <a:picLocks noChangeAspect="1"/>
          </p:cNvPicPr>
          <p:nvPr/>
        </p:nvPicPr>
        <p:blipFill>
          <a:blip r:embed="rId8"/>
          <a:srcRect l="38822" r="36680"/>
          <a:stretch>
            <a:fillRect/>
          </a:stretch>
        </p:blipFill>
        <p:spPr>
          <a:xfrm>
            <a:off x="3176270" y="2458085"/>
            <a:ext cx="697230" cy="1601470"/>
          </a:xfrm>
          <a:prstGeom prst="rect">
            <a:avLst/>
          </a:prstGeom>
        </p:spPr>
      </p:pic>
      <p:pic>
        <p:nvPicPr>
          <p:cNvPr id="12" name="图片 11" descr="45"/>
          <p:cNvPicPr>
            <a:picLocks noChangeAspect="1"/>
          </p:cNvPicPr>
          <p:nvPr/>
        </p:nvPicPr>
        <p:blipFill>
          <a:blip r:embed="rId9"/>
          <a:srcRect l="39731" r="36861"/>
          <a:stretch>
            <a:fillRect/>
          </a:stretch>
        </p:blipFill>
        <p:spPr>
          <a:xfrm>
            <a:off x="3853815" y="2454910"/>
            <a:ext cx="662940" cy="1601470"/>
          </a:xfrm>
          <a:prstGeom prst="rect">
            <a:avLst/>
          </a:prstGeom>
        </p:spPr>
      </p:pic>
      <p:pic>
        <p:nvPicPr>
          <p:cNvPr id="14" name="图片 13" descr="55"/>
          <p:cNvPicPr>
            <a:picLocks noChangeAspect="1"/>
          </p:cNvPicPr>
          <p:nvPr/>
        </p:nvPicPr>
        <p:blipFill>
          <a:blip r:embed="rId10"/>
          <a:srcRect l="40013" r="38139"/>
          <a:stretch>
            <a:fillRect/>
          </a:stretch>
        </p:blipFill>
        <p:spPr>
          <a:xfrm>
            <a:off x="4522470" y="2455545"/>
            <a:ext cx="621665" cy="1600835"/>
          </a:xfrm>
          <a:prstGeom prst="rect">
            <a:avLst/>
          </a:prstGeom>
        </p:spPr>
      </p:pic>
      <p:pic>
        <p:nvPicPr>
          <p:cNvPr id="2" name="图片 1" descr="e9057a746a90ba53f4fa59ab9fe24de3 00_00_00-00_00_3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50840" y="1869440"/>
            <a:ext cx="6096000" cy="342900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82920" y="575945"/>
            <a:ext cx="5314950" cy="2915920"/>
          </a:xfrm>
          <a:prstGeom prst="rect">
            <a:avLst/>
          </a:prstGeom>
        </p:spPr>
      </p:pic>
      <p:pic>
        <p:nvPicPr>
          <p:cNvPr id="5" name="图片 5" descr="85227c4066820b5d60bda3da92fba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823913"/>
            <a:ext cx="4686300" cy="54006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300" y="3429000"/>
            <a:ext cx="5314950" cy="290258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2675" y="1270000"/>
            <a:ext cx="3625215" cy="4334510"/>
          </a:xfrm>
          <a:prstGeom prst="rect">
            <a:avLst/>
          </a:prstGeom>
        </p:spPr>
      </p:pic>
      <p:pic>
        <p:nvPicPr>
          <p:cNvPr id="4" name="图片 3" descr="FOURIER LOGO-Standard Colour_E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" y="569595"/>
            <a:ext cx="1718310" cy="2400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l="20000" r="29301"/>
          <a:stretch>
            <a:fillRect/>
          </a:stretch>
        </p:blipFill>
        <p:spPr>
          <a:xfrm>
            <a:off x="5830570" y="809625"/>
            <a:ext cx="2299335" cy="3358515"/>
          </a:xfrm>
          <a:prstGeom prst="rect">
            <a:avLst/>
          </a:prstGeom>
        </p:spPr>
      </p:pic>
      <p:cxnSp>
        <p:nvCxnSpPr>
          <p:cNvPr id="5" name="曲线连接符 4"/>
          <p:cNvCxnSpPr>
            <a:endCxn id="3" idx="1"/>
          </p:cNvCxnSpPr>
          <p:nvPr/>
        </p:nvCxnSpPr>
        <p:spPr>
          <a:xfrm rot="16200000">
            <a:off x="3903345" y="2595245"/>
            <a:ext cx="2033270" cy="1820545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曲线连接符 6"/>
          <p:cNvCxnSpPr>
            <a:endCxn id="21" idx="1"/>
          </p:cNvCxnSpPr>
          <p:nvPr/>
        </p:nvCxnSpPr>
        <p:spPr>
          <a:xfrm flipV="1">
            <a:off x="7216775" y="991870"/>
            <a:ext cx="2216150" cy="262255"/>
          </a:xfrm>
          <a:prstGeom prst="curvedConnector3">
            <a:avLst>
              <a:gd name="adj1" fmla="val 5002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9432925" y="807720"/>
            <a:ext cx="1440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fsa80-29e</a:t>
            </a:r>
            <a:endParaRPr lang="en-US" altLang="zh-CN"/>
          </a:p>
        </p:txBody>
      </p:sp>
      <p:cxnSp>
        <p:nvCxnSpPr>
          <p:cNvPr id="8" name="曲线连接符 7"/>
          <p:cNvCxnSpPr>
            <a:endCxn id="23" idx="1"/>
          </p:cNvCxnSpPr>
          <p:nvPr/>
        </p:nvCxnSpPr>
        <p:spPr>
          <a:xfrm>
            <a:off x="7593965" y="1717675"/>
            <a:ext cx="1738630" cy="1021715"/>
          </a:xfrm>
          <a:prstGeom prst="curvedConnector3">
            <a:avLst>
              <a:gd name="adj1" fmla="val 50037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9332595" y="2555240"/>
            <a:ext cx="1440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fsa60-43e</a:t>
            </a:r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9332595" y="4241800"/>
            <a:ext cx="1440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fsa45-30e</a:t>
            </a:r>
            <a:endParaRPr lang="en-US" altLang="zh-CN"/>
          </a:p>
        </p:txBody>
      </p:sp>
      <p:cxnSp>
        <p:nvCxnSpPr>
          <p:cNvPr id="9" name="曲线连接符 8"/>
          <p:cNvCxnSpPr>
            <a:endCxn id="25" idx="1"/>
          </p:cNvCxnSpPr>
          <p:nvPr/>
        </p:nvCxnSpPr>
        <p:spPr>
          <a:xfrm>
            <a:off x="7629525" y="3368675"/>
            <a:ext cx="1703070" cy="1057275"/>
          </a:xfrm>
          <a:prstGeom prst="curvedConnector3">
            <a:avLst>
              <a:gd name="adj1" fmla="val 50037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0" name="图片 9"/>
          <p:cNvPicPr/>
          <p:nvPr/>
        </p:nvPicPr>
        <p:blipFill>
          <a:blip r:embed="rId4"/>
          <a:stretch>
            <a:fillRect/>
          </a:stretch>
        </p:blipFill>
        <p:spPr>
          <a:xfrm>
            <a:off x="9181465" y="2943860"/>
            <a:ext cx="1743075" cy="1224280"/>
          </a:xfrm>
          <a:prstGeom prst="rect">
            <a:avLst/>
          </a:prstGeom>
        </p:spPr>
      </p:pic>
      <p:pic>
        <p:nvPicPr>
          <p:cNvPr id="11" name="图片 10"/>
          <p:cNvPicPr/>
          <p:nvPr/>
        </p:nvPicPr>
        <p:blipFill>
          <a:blip r:embed="rId5"/>
          <a:stretch>
            <a:fillRect/>
          </a:stretch>
        </p:blipFill>
        <p:spPr>
          <a:xfrm>
            <a:off x="9181465" y="1270000"/>
            <a:ext cx="1793875" cy="1191260"/>
          </a:xfrm>
          <a:prstGeom prst="rect">
            <a:avLst/>
          </a:prstGeom>
        </p:spPr>
      </p:pic>
      <p:pic>
        <p:nvPicPr>
          <p:cNvPr id="12" name="图片 11"/>
          <p:cNvPicPr/>
          <p:nvPr/>
        </p:nvPicPr>
        <p:blipFill>
          <a:blip r:embed="rId6"/>
          <a:stretch>
            <a:fillRect/>
          </a:stretch>
        </p:blipFill>
        <p:spPr>
          <a:xfrm>
            <a:off x="9181465" y="4610100"/>
            <a:ext cx="1692275" cy="120967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7"/>
          <a:srcRect b="19871"/>
          <a:stretch>
            <a:fillRect/>
          </a:stretch>
        </p:blipFill>
        <p:spPr>
          <a:xfrm>
            <a:off x="5674360" y="4168140"/>
            <a:ext cx="2710180" cy="14947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9250" y="417195"/>
            <a:ext cx="1858645" cy="544195"/>
          </a:xfrm>
          <a:prstGeom prst="rect">
            <a:avLst/>
          </a:prstGeom>
        </p:spPr>
      </p:pic>
      <p:pic>
        <p:nvPicPr>
          <p:cNvPr id="-2147482556" name="图片 -2147482557" descr="06962a08a887b1e233576edaebe7678"/>
          <p:cNvPicPr>
            <a:picLocks noChangeAspect="1"/>
          </p:cNvPicPr>
          <p:nvPr/>
        </p:nvPicPr>
        <p:blipFill>
          <a:blip r:embed="rId9"/>
          <a:srcRect t="7692"/>
          <a:stretch>
            <a:fillRect/>
          </a:stretch>
        </p:blipFill>
        <p:spPr>
          <a:xfrm>
            <a:off x="4194175" y="5604510"/>
            <a:ext cx="4295140" cy="120840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0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7700" y="668020"/>
            <a:ext cx="1828800" cy="2105025"/>
          </a:xfrm>
          <a:prstGeom prst="rect">
            <a:avLst/>
          </a:prstGeom>
        </p:spPr>
      </p:pic>
      <p:pic>
        <p:nvPicPr>
          <p:cNvPr id="3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548" y="923608"/>
            <a:ext cx="3933825" cy="412432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80530" y="2509520"/>
            <a:ext cx="1191895" cy="20034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010" y="1860550"/>
            <a:ext cx="2209800" cy="29337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615" y="2291715"/>
            <a:ext cx="2023745" cy="250253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980" y="1893570"/>
            <a:ext cx="3009265" cy="3071495"/>
          </a:xfrm>
          <a:prstGeom prst="rect">
            <a:avLst/>
          </a:prstGeom>
        </p:spPr>
      </p:pic>
      <p:cxnSp>
        <p:nvCxnSpPr>
          <p:cNvPr id="8" name="曲线连接符 7"/>
          <p:cNvCxnSpPr/>
          <p:nvPr/>
        </p:nvCxnSpPr>
        <p:spPr>
          <a:xfrm>
            <a:off x="6360795" y="3010535"/>
            <a:ext cx="774700" cy="244475"/>
          </a:xfrm>
          <a:prstGeom prst="curvedConnector3">
            <a:avLst>
              <a:gd name="adj1" fmla="val 50082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539615" y="1679575"/>
            <a:ext cx="4064000" cy="586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/>
              <a:t>销孔负责受负载剪切力</a:t>
            </a:r>
            <a:r>
              <a:rPr lang="zh-CN" altLang="en-US" sz="1600"/>
              <a:t>，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螺丝仅用来紧固</a:t>
            </a:r>
            <a:endParaRPr lang="zh-CN" altLang="en-US" sz="1600"/>
          </a:p>
          <a:p>
            <a:endParaRPr lang="zh-CN" altLang="en-US" sz="1600"/>
          </a:p>
        </p:txBody>
      </p:sp>
      <p:cxnSp>
        <p:nvCxnSpPr>
          <p:cNvPr id="11" name="曲线连接符 10"/>
          <p:cNvCxnSpPr/>
          <p:nvPr/>
        </p:nvCxnSpPr>
        <p:spPr>
          <a:xfrm flipV="1">
            <a:off x="7468235" y="3445510"/>
            <a:ext cx="1169035" cy="108585"/>
          </a:xfrm>
          <a:prstGeom prst="curvedConnector3">
            <a:avLst>
              <a:gd name="adj1" fmla="val 50027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373620" y="4787900"/>
            <a:ext cx="31261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模块化设计，</a:t>
            </a:r>
            <a:endParaRPr lang="zh-CN" altLang="en-US" sz="1600"/>
          </a:p>
          <a:p>
            <a:r>
              <a:rPr lang="zh-CN" altLang="en-US" sz="1600"/>
              <a:t>可以迅速拆装同时实现应力分散</a:t>
            </a:r>
            <a:endParaRPr lang="zh-CN" altLang="en-US" sz="1600"/>
          </a:p>
        </p:txBody>
      </p:sp>
      <p:pic>
        <p:nvPicPr>
          <p:cNvPr id="13" name="图片 12" descr="FOURIER LOGO-Standard Colour_EN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980" y="569595"/>
            <a:ext cx="1718310" cy="240030"/>
          </a:xfrm>
          <a:prstGeom prst="rect">
            <a:avLst/>
          </a:prstGeom>
        </p:spPr>
      </p:pic>
      <p:sp>
        <p:nvSpPr>
          <p:cNvPr id="16" name="圆角矩形 15"/>
          <p:cNvSpPr/>
          <p:nvPr/>
        </p:nvSpPr>
        <p:spPr>
          <a:xfrm>
            <a:off x="4291965" y="1424940"/>
            <a:ext cx="6450965" cy="4236085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7" name="曲线连接符 16"/>
          <p:cNvCxnSpPr>
            <a:stCxn id="7" idx="3"/>
            <a:endCxn id="16" idx="1"/>
          </p:cNvCxnSpPr>
          <p:nvPr/>
        </p:nvCxnSpPr>
        <p:spPr>
          <a:xfrm>
            <a:off x="3992245" y="3429635"/>
            <a:ext cx="299720" cy="11366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82980" y="10674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电机输出轴模块化</a:t>
            </a:r>
            <a:r>
              <a:rPr lang="zh-CN" altLang="en-US"/>
              <a:t>设计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9250" y="417195"/>
            <a:ext cx="1858645" cy="544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260" y="1019175"/>
            <a:ext cx="4347845" cy="4665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4680" y="1916430"/>
            <a:ext cx="3069590" cy="2743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410" y="1387475"/>
            <a:ext cx="2714625" cy="29775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2410" y="4364990"/>
            <a:ext cx="2688590" cy="1095375"/>
          </a:xfrm>
          <a:prstGeom prst="rect">
            <a:avLst/>
          </a:prstGeom>
        </p:spPr>
      </p:pic>
      <p:pic>
        <p:nvPicPr>
          <p:cNvPr id="5" name="图片 4" descr="FOURIER LOGO-Standard Colour_EN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980" y="569595"/>
            <a:ext cx="1718310" cy="2400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543550" y="50546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双足机器人踝关节并联机构解算</a:t>
            </a:r>
            <a:r>
              <a:rPr lang="en-US" altLang="zh-CN">
                <a:sym typeface="+mn-ea"/>
              </a:rPr>
              <a:t>By:</a:t>
            </a:r>
            <a:endParaRPr lang="en-US" altLang="zh-CN"/>
          </a:p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35990" y="5928360"/>
            <a:ext cx="8032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本质上，并联结构的逆解比正解好算，正解通过牛顿法迭代出数值解</a:t>
            </a:r>
            <a:r>
              <a:rPr lang="zh-CN" altLang="en-US"/>
              <a:t>即可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9250" y="417195"/>
            <a:ext cx="1858645" cy="54419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312410" y="873760"/>
            <a:ext cx="4431665" cy="368300"/>
          </a:xfrm>
          <a:prstGeom prst="rect">
            <a:avLst/>
          </a:prstGeom>
        </p:spPr>
        <p:txBody>
          <a:bodyPr>
            <a:noAutofit/>
          </a:bodyPr>
          <a:p>
            <a:pPr marL="0" indent="266700" algn="just" defTabSz="266700"/>
            <a:r>
              <a:rPr lang="en-US" altLang="zh-CN" sz="1600" u="sng">
                <a:solidFill>
                  <a:srgbClr val="0000FF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r>
              <a:rPr lang="en-US" altLang="zh-CN" sz="1600" u="sng">
                <a:solidFill>
                  <a:srgbClr val="0000FF"/>
                </a:solidFill>
                <a:latin typeface="Calibri" panose="020F0502020204030204"/>
                <a:ea typeface="宋体" panose="02010600030101010101" pitchFamily="2" charset="-122"/>
                <a:hlinkClick r:id="rId7"/>
              </a:rPr>
              <a:t>https://zhuanlan.zhihu.com/p/702587845</a:t>
            </a:r>
            <a:endParaRPr lang="en-US" altLang="zh-CN" sz="1600" u="sng">
              <a:solidFill>
                <a:srgbClr val="0000FF"/>
              </a:solidFill>
              <a:latin typeface="Calibri" panose="020F0502020204030204"/>
              <a:ea typeface="宋体" panose="02010600030101010101" pitchFamily="2" charset="-122"/>
              <a:hlinkClick r:id="rId7"/>
            </a:endParaRPr>
          </a:p>
          <a:p>
            <a:pPr marL="0" indent="266700" algn="just" defTabSz="266700">
              <a:spcAft>
                <a:spcPct val="0"/>
              </a:spcAft>
            </a:pPr>
            <a:r>
              <a:rPr lang="en-US" altLang="zh-CN" sz="1600">
                <a:latin typeface="Calibri" panose="020F0502020204030204"/>
                <a:ea typeface="宋体" panose="02010600030101010101" pitchFamily="2" charset="-122"/>
              </a:rPr>
              <a:t> </a:t>
            </a:r>
            <a:endParaRPr lang="en-US" altLang="zh-CN" sz="1600"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commondata" val="eyJoZGlkIjoiYzc4OTAxOTlhMTc1ZmE5N2UzMWNhMWQzN2M3MTNlZmQ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378</Words>
  <Application>WPS 演示</Application>
  <PresentationFormat>宽屏</PresentationFormat>
  <Paragraphs>55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Wingdings</vt:lpstr>
      <vt:lpstr>Calibri</vt:lpstr>
      <vt:lpstr>微软雅黑</vt:lpstr>
      <vt:lpstr>Arial Unicode MS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436黄一</cp:lastModifiedBy>
  <cp:revision>163</cp:revision>
  <dcterms:created xsi:type="dcterms:W3CDTF">2019-06-19T02:08:00Z</dcterms:created>
  <dcterms:modified xsi:type="dcterms:W3CDTF">2024-10-11T13:24:08Z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2052-12.1.0.18276</vt:lpwstr>
  </property>
  <property fmtid="{D5CDD505-2E9C-101B-9397-08002B2CF9AE}" pid="3" name="ICV">
    <vt:lpwstr>0DECC0DCF6854B2986BD985A788FD8D1_11</vt:lpwstr>
  </property>
</Properties>
</file>